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300" r:id="rId4"/>
    <p:sldId id="301" r:id="rId5"/>
    <p:sldId id="302" r:id="rId6"/>
    <p:sldId id="303" r:id="rId7"/>
    <p:sldId id="304" r:id="rId8"/>
    <p:sldId id="305" r:id="rId9"/>
    <p:sldId id="306" r:id="rId10"/>
    <p:sldId id="307" r:id="rId11"/>
    <p:sldId id="277" r:id="rId1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2B2435A4-E638-4F41-B927-2CBDA93E025D}" type="datetimeFigureOut">
              <a:rPr lang="es-EC" smtClean="0"/>
              <a:t>11/9/2020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25708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B2435A4-E638-4F41-B927-2CBDA93E025D}" type="datetimeFigureOut">
              <a:rPr lang="es-EC" smtClean="0"/>
              <a:t>11/9/2020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255866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B2435A4-E638-4F41-B927-2CBDA93E025D}" type="datetimeFigureOut">
              <a:rPr lang="es-EC" smtClean="0"/>
              <a:t>11/9/2020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16887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B2435A4-E638-4F41-B927-2CBDA93E025D}" type="datetimeFigureOut">
              <a:rPr lang="es-EC" smtClean="0"/>
              <a:t>11/9/2020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10087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B2435A4-E638-4F41-B927-2CBDA93E025D}" type="datetimeFigureOut">
              <a:rPr lang="es-EC" smtClean="0"/>
              <a:t>11/9/2020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6874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2B2435A4-E638-4F41-B927-2CBDA93E025D}" type="datetimeFigureOut">
              <a:rPr lang="es-EC" smtClean="0"/>
              <a:t>11/9/2020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405812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2B2435A4-E638-4F41-B927-2CBDA93E025D}" type="datetimeFigureOut">
              <a:rPr lang="es-EC" smtClean="0"/>
              <a:t>11/9/2020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369540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2B2435A4-E638-4F41-B927-2CBDA93E025D}" type="datetimeFigureOut">
              <a:rPr lang="es-EC" smtClean="0"/>
              <a:t>11/9/2020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300176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2435A4-E638-4F41-B927-2CBDA93E025D}" type="datetimeFigureOut">
              <a:rPr lang="es-EC" smtClean="0"/>
              <a:t>11/9/2020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380166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2435A4-E638-4F41-B927-2CBDA93E025D}" type="datetimeFigureOut">
              <a:rPr lang="es-EC" smtClean="0"/>
              <a:t>11/9/2020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289655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B2435A4-E638-4F41-B927-2CBDA93E025D}" type="datetimeFigureOut">
              <a:rPr lang="es-EC" smtClean="0"/>
              <a:t>11/9/2020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ECDB6E9-4574-44C8-BF7E-DCBD129D8867}" type="slidenum">
              <a:rPr lang="es-EC" smtClean="0"/>
              <a:t>‹Nº›</a:t>
            </a:fld>
            <a:endParaRPr lang="es-EC"/>
          </a:p>
        </p:txBody>
      </p:sp>
    </p:spTree>
    <p:extLst>
      <p:ext uri="{BB962C8B-B14F-4D97-AF65-F5344CB8AC3E}">
        <p14:creationId xmlns:p14="http://schemas.microsoft.com/office/powerpoint/2010/main" val="38040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38100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435A4-E638-4F41-B927-2CBDA93E025D}" type="datetimeFigureOut">
              <a:rPr lang="es-EC" smtClean="0"/>
              <a:t>11/9/2020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DB6E9-4574-44C8-BF7E-DCBD129D8867}" type="slidenum">
              <a:rPr lang="es-EC" smtClean="0"/>
              <a:t>‹Nº›</a:t>
            </a:fld>
            <a:endParaRPr lang="es-EC"/>
          </a:p>
        </p:txBody>
      </p:sp>
    </p:spTree>
    <p:extLst>
      <p:ext uri="{BB962C8B-B14F-4D97-AF65-F5344CB8AC3E}">
        <p14:creationId xmlns:p14="http://schemas.microsoft.com/office/powerpoint/2010/main" val="3252914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parque paraiso cuen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523999" y="4251930"/>
            <a:ext cx="9144000" cy="2387600"/>
          </a:xfrm>
        </p:spPr>
        <p:txBody>
          <a:bodyPr>
            <a:normAutofit/>
          </a:bodyPr>
          <a:lstStyle/>
          <a:p>
            <a:r>
              <a:rPr lang="es-EC"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PROTOCOLO PARA LA REAPERTURA DE PARQUES EN EL CANTÓN CUENCA</a:t>
            </a:r>
            <a:endParaRPr lang="es-EC"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Imagen 4"/>
          <p:cNvPicPr>
            <a:picLocks noChangeAspect="1"/>
          </p:cNvPicPr>
          <p:nvPr/>
        </p:nvPicPr>
        <p:blipFill>
          <a:blip r:embed="rId3"/>
          <a:stretch>
            <a:fillRect/>
          </a:stretch>
        </p:blipFill>
        <p:spPr>
          <a:xfrm>
            <a:off x="7084629" y="0"/>
            <a:ext cx="5107371" cy="1160067"/>
          </a:xfrm>
          <a:prstGeom prst="rect">
            <a:avLst/>
          </a:prstGeom>
        </p:spPr>
      </p:pic>
    </p:spTree>
    <p:extLst>
      <p:ext uri="{BB962C8B-B14F-4D97-AF65-F5344CB8AC3E}">
        <p14:creationId xmlns:p14="http://schemas.microsoft.com/office/powerpoint/2010/main" val="4007184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124" y="270456"/>
            <a:ext cx="11359166" cy="6490952"/>
          </a:xfrm>
        </p:spPr>
        <p:txBody>
          <a:bodyPr>
            <a:normAutofit fontScale="62500" lnSpcReduction="20000"/>
          </a:bodyPr>
          <a:lstStyle/>
          <a:p>
            <a:pPr marL="0" lvl="0" indent="0" algn="just">
              <a:lnSpc>
                <a:spcPct val="120000"/>
              </a:lnSpc>
              <a:buNone/>
            </a:pPr>
            <a:r>
              <a:rPr lang="es-EC" sz="4000" b="1" dirty="0"/>
              <a:t>Fases de reapertura progresiva de </a:t>
            </a:r>
            <a:r>
              <a:rPr lang="es-EC" sz="4000" b="1" dirty="0" smtClean="0"/>
              <a:t>parques</a:t>
            </a:r>
          </a:p>
          <a:p>
            <a:pPr lvl="0" algn="just">
              <a:lnSpc>
                <a:spcPct val="120000"/>
              </a:lnSpc>
            </a:pPr>
            <a:r>
              <a:rPr lang="es-EC" sz="3400" b="1" dirty="0" smtClean="0">
                <a:solidFill>
                  <a:srgbClr val="00B050"/>
                </a:solidFill>
              </a:rPr>
              <a:t>Fase 2 – Semáforo VERDE</a:t>
            </a:r>
          </a:p>
          <a:p>
            <a:pPr lvl="1" algn="just">
              <a:lnSpc>
                <a:spcPct val="120000"/>
              </a:lnSpc>
            </a:pPr>
            <a:r>
              <a:rPr lang="es-EC" sz="2700" dirty="0"/>
              <a:t>Para esta fase los horarios serán los mismos para la apertura y cierre, en lo que respecta a los días se definirá según las medidas del COE Nacional y Cantonal, según dispongan las autoridades </a:t>
            </a:r>
            <a:r>
              <a:rPr lang="es-EC" sz="2700" dirty="0" smtClean="0"/>
              <a:t>competentes.</a:t>
            </a:r>
          </a:p>
          <a:p>
            <a:pPr lvl="1" algn="just">
              <a:lnSpc>
                <a:spcPct val="120000"/>
              </a:lnSpc>
            </a:pPr>
            <a:r>
              <a:rPr lang="es-EC" sz="2700" dirty="0" smtClean="0"/>
              <a:t>En </a:t>
            </a:r>
            <a:r>
              <a:rPr lang="es-EC" sz="2700" dirty="0"/>
              <a:t>esta fase se permitirá el acceso de niños desde 0 a 12 años, acompañados de un adulto responsable y con el uso correcto de </a:t>
            </a:r>
            <a:r>
              <a:rPr lang="es-EC" sz="2700" dirty="0" smtClean="0"/>
              <a:t>mascarillas.</a:t>
            </a:r>
          </a:p>
          <a:p>
            <a:pPr lvl="1" algn="just">
              <a:lnSpc>
                <a:spcPct val="120000"/>
              </a:lnSpc>
            </a:pPr>
            <a:r>
              <a:rPr lang="es-EC" sz="2700" dirty="0" smtClean="0"/>
              <a:t>El </a:t>
            </a:r>
            <a:r>
              <a:rPr lang="es-EC" sz="2700" dirty="0"/>
              <a:t>aforo del parque podrá permitirse hasta un 50% de acuerdo a lo establecido por las autoridades </a:t>
            </a:r>
            <a:r>
              <a:rPr lang="es-EC" sz="2700" dirty="0" smtClean="0"/>
              <a:t>competentes.</a:t>
            </a:r>
            <a:endParaRPr lang="es-EC" sz="2700" dirty="0"/>
          </a:p>
          <a:p>
            <a:pPr algn="just">
              <a:lnSpc>
                <a:spcPct val="120000"/>
              </a:lnSpc>
            </a:pPr>
            <a:r>
              <a:rPr lang="es-EC" sz="2600" b="1" dirty="0" smtClean="0"/>
              <a:t>Actividades Permitidas:</a:t>
            </a:r>
          </a:p>
          <a:p>
            <a:pPr lvl="1" algn="just">
              <a:lnSpc>
                <a:spcPct val="120000"/>
              </a:lnSpc>
            </a:pPr>
            <a:r>
              <a:rPr lang="es-EC" sz="2700" dirty="0" smtClean="0"/>
              <a:t>Además </a:t>
            </a:r>
            <a:r>
              <a:rPr lang="es-EC" sz="2700" dirty="0"/>
              <a:t>de las actividades autorizadas en la fase 2 </a:t>
            </a:r>
            <a:r>
              <a:rPr lang="es-EC" sz="2700"/>
              <a:t>se </a:t>
            </a:r>
            <a:r>
              <a:rPr lang="es-EC" sz="2700" smtClean="0"/>
              <a:t>reapertura </a:t>
            </a:r>
            <a:r>
              <a:rPr lang="es-EC" sz="2700" dirty="0"/>
              <a:t>los </a:t>
            </a:r>
            <a:r>
              <a:rPr lang="es-EC" sz="2700" dirty="0" smtClean="0"/>
              <a:t>servicios:</a:t>
            </a:r>
          </a:p>
          <a:p>
            <a:pPr lvl="1" algn="just">
              <a:lnSpc>
                <a:spcPct val="120000"/>
              </a:lnSpc>
            </a:pPr>
            <a:r>
              <a:rPr lang="es-EC" sz="2700" dirty="0" smtClean="0"/>
              <a:t>Baterías </a:t>
            </a:r>
            <a:r>
              <a:rPr lang="es-EC" sz="2700" dirty="0"/>
              <a:t>sanitarias en horarios de 8:00 a 17:00 horas, esto considerando la desinfección de las mismas. </a:t>
            </a:r>
          </a:p>
          <a:p>
            <a:pPr lvl="1" algn="just">
              <a:lnSpc>
                <a:spcPct val="120000"/>
              </a:lnSpc>
            </a:pPr>
            <a:r>
              <a:rPr lang="es-EC" sz="2700" dirty="0" smtClean="0"/>
              <a:t>Uso </a:t>
            </a:r>
            <a:r>
              <a:rPr lang="es-EC" sz="2700" dirty="0"/>
              <a:t>de equipamiento </a:t>
            </a:r>
            <a:r>
              <a:rPr lang="es-EC" sz="2700" dirty="0" err="1"/>
              <a:t>biosaludable</a:t>
            </a:r>
            <a:r>
              <a:rPr lang="es-EC" sz="2700" dirty="0"/>
              <a:t> y de calistenia, juegos </a:t>
            </a:r>
            <a:r>
              <a:rPr lang="es-EC" sz="2700" dirty="0" smtClean="0"/>
              <a:t>infantiles.</a:t>
            </a:r>
          </a:p>
          <a:p>
            <a:pPr lvl="1" algn="just">
              <a:lnSpc>
                <a:spcPct val="120000"/>
              </a:lnSpc>
            </a:pPr>
            <a:r>
              <a:rPr lang="es-EC" sz="2700" dirty="0" smtClean="0"/>
              <a:t>Estas </a:t>
            </a:r>
            <a:r>
              <a:rPr lang="es-EC" sz="2700" dirty="0"/>
              <a:t>actividades de igual manera mantendrán carga reducida, para no superar el aforo total del parque, así como deberán cumplir con las medidas de prevención dispuestas como el distanciamiento, de bioseguridad y lo expuesto en este </a:t>
            </a:r>
            <a:r>
              <a:rPr lang="es-EC" sz="2700" dirty="0" smtClean="0"/>
              <a:t>protocolo.</a:t>
            </a:r>
          </a:p>
          <a:p>
            <a:pPr algn="just">
              <a:lnSpc>
                <a:spcPct val="120000"/>
              </a:lnSpc>
            </a:pPr>
            <a:r>
              <a:rPr lang="es-EC" sz="2600" b="1" dirty="0" smtClean="0"/>
              <a:t>Actividades No Permitidas:</a:t>
            </a:r>
          </a:p>
          <a:p>
            <a:pPr lvl="1" algn="just">
              <a:lnSpc>
                <a:spcPct val="120000"/>
              </a:lnSpc>
            </a:pPr>
            <a:r>
              <a:rPr lang="es-ES" sz="2700" dirty="0" smtClean="0"/>
              <a:t>Recreación activa grupal</a:t>
            </a:r>
          </a:p>
          <a:p>
            <a:pPr lvl="1" algn="just">
              <a:lnSpc>
                <a:spcPct val="120000"/>
              </a:lnSpc>
            </a:pPr>
            <a:r>
              <a:rPr lang="es-ES" sz="2700" dirty="0" smtClean="0"/>
              <a:t>Deportes grupales en canchas o área verde</a:t>
            </a:r>
          </a:p>
          <a:p>
            <a:pPr lvl="1" algn="just">
              <a:lnSpc>
                <a:spcPct val="120000"/>
              </a:lnSpc>
            </a:pPr>
            <a:r>
              <a:rPr lang="es-ES" sz="2700" dirty="0" smtClean="0"/>
              <a:t>Las descritas en el punto 7.1 de este protocolo, a excepción de la atención de los quioscos que deberán cumplir los protocolos dispuestos por las autoridades competentes.</a:t>
            </a:r>
          </a:p>
          <a:p>
            <a:pPr algn="just">
              <a:lnSpc>
                <a:spcPct val="120000"/>
              </a:lnSpc>
            </a:pPr>
            <a:endParaRPr lang="es-EC" sz="4000" dirty="0" smtClean="0"/>
          </a:p>
          <a:p>
            <a:pPr lvl="1" algn="just">
              <a:lnSpc>
                <a:spcPct val="120000"/>
              </a:lnSpc>
            </a:pPr>
            <a:endParaRPr lang="es-EC" sz="2500" dirty="0" smtClean="0"/>
          </a:p>
        </p:txBody>
      </p:sp>
    </p:spTree>
    <p:extLst>
      <p:ext uri="{BB962C8B-B14F-4D97-AF65-F5344CB8AC3E}">
        <p14:creationId xmlns:p14="http://schemas.microsoft.com/office/powerpoint/2010/main" val="163627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8327"/>
            <a:ext cx="12191999" cy="8619202"/>
          </a:xfrm>
          <a:prstGeom prst="rect">
            <a:avLst/>
          </a:prstGeom>
        </p:spPr>
      </p:pic>
    </p:spTree>
    <p:extLst>
      <p:ext uri="{BB962C8B-B14F-4D97-AF65-F5344CB8AC3E}">
        <p14:creationId xmlns:p14="http://schemas.microsoft.com/office/powerpoint/2010/main" val="2299931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5" y="270456"/>
            <a:ext cx="11372045" cy="5906507"/>
          </a:xfrm>
        </p:spPr>
        <p:txBody>
          <a:bodyPr>
            <a:normAutofit/>
          </a:bodyPr>
          <a:lstStyle/>
          <a:p>
            <a:pPr marL="0" lvl="0" indent="0" algn="just">
              <a:buNone/>
            </a:pPr>
            <a:r>
              <a:rPr lang="es-EC" b="1" dirty="0" smtClean="0">
                <a:latin typeface="Tahoma" panose="020B0604030504040204" pitchFamily="34" charset="0"/>
                <a:ea typeface="Tahoma" panose="020B0604030504040204" pitchFamily="34" charset="0"/>
                <a:cs typeface="Tahoma" panose="020B0604030504040204" pitchFamily="34" charset="0"/>
              </a:rPr>
              <a:t>Alcance</a:t>
            </a:r>
          </a:p>
          <a:p>
            <a:pPr marL="0" lvl="0" indent="0" algn="just">
              <a:buNone/>
            </a:pPr>
            <a:endParaRPr lang="es-EC" dirty="0" smtClean="0">
              <a:latin typeface="Tahoma" panose="020B0604030504040204" pitchFamily="34" charset="0"/>
              <a:ea typeface="Tahoma" panose="020B0604030504040204" pitchFamily="34" charset="0"/>
              <a:cs typeface="Tahoma" panose="020B0604030504040204" pitchFamily="34" charset="0"/>
            </a:endParaRPr>
          </a:p>
          <a:p>
            <a:pPr algn="just"/>
            <a:r>
              <a:rPr lang="es-EC" sz="2400" dirty="0" smtClean="0">
                <a:latin typeface="Tahoma" panose="020B0604030504040204" pitchFamily="34" charset="0"/>
                <a:ea typeface="Tahoma" panose="020B0604030504040204" pitchFamily="34" charset="0"/>
                <a:cs typeface="Tahoma" panose="020B0604030504040204" pitchFamily="34" charset="0"/>
              </a:rPr>
              <a:t>Este </a:t>
            </a:r>
            <a:r>
              <a:rPr lang="es-EC" sz="2400" dirty="0">
                <a:latin typeface="Tahoma" panose="020B0604030504040204" pitchFamily="34" charset="0"/>
                <a:ea typeface="Tahoma" panose="020B0604030504040204" pitchFamily="34" charset="0"/>
                <a:cs typeface="Tahoma" panose="020B0604030504040204" pitchFamily="34" charset="0"/>
              </a:rPr>
              <a:t>protocolo cubre todos los parques administrados por la Empresa Municipal de Aseo de Cuenca – EMAC EP, sean de escala vecinal, zonal o </a:t>
            </a:r>
            <a:r>
              <a:rPr lang="es-EC" sz="2400" dirty="0" smtClean="0">
                <a:latin typeface="Tahoma" panose="020B0604030504040204" pitchFamily="34" charset="0"/>
                <a:ea typeface="Tahoma" panose="020B0604030504040204" pitchFamily="34" charset="0"/>
                <a:cs typeface="Tahoma" panose="020B0604030504040204" pitchFamily="34" charset="0"/>
              </a:rPr>
              <a:t>urbana.</a:t>
            </a:r>
          </a:p>
          <a:p>
            <a:pPr marL="0" indent="0" algn="just">
              <a:buNone/>
            </a:pPr>
            <a:endParaRPr lang="es-EC" dirty="0" smtClean="0">
              <a:latin typeface="Tahoma" panose="020B0604030504040204" pitchFamily="34" charset="0"/>
              <a:ea typeface="Tahoma" panose="020B0604030504040204" pitchFamily="34" charset="0"/>
              <a:cs typeface="Tahoma" panose="020B0604030504040204" pitchFamily="34" charset="0"/>
            </a:endParaRPr>
          </a:p>
          <a:p>
            <a:pPr lvl="1" algn="just"/>
            <a:r>
              <a:rPr lang="es-EC" sz="2000" dirty="0" smtClean="0">
                <a:latin typeface="Tahoma" panose="020B0604030504040204" pitchFamily="34" charset="0"/>
                <a:ea typeface="Tahoma" panose="020B0604030504040204" pitchFamily="34" charset="0"/>
                <a:cs typeface="Tahoma" panose="020B0604030504040204" pitchFamily="34" charset="0"/>
              </a:rPr>
              <a:t>Parques </a:t>
            </a:r>
            <a:r>
              <a:rPr lang="es-EC" sz="2000" dirty="0">
                <a:latin typeface="Tahoma" panose="020B0604030504040204" pitchFamily="34" charset="0"/>
                <a:ea typeface="Tahoma" panose="020B0604030504040204" pitchFamily="34" charset="0"/>
                <a:cs typeface="Tahoma" panose="020B0604030504040204" pitchFamily="34" charset="0"/>
              </a:rPr>
              <a:t>de escala vecinal: Parques que sirven a la escala del </a:t>
            </a:r>
            <a:r>
              <a:rPr lang="es-EC" sz="2000" dirty="0" smtClean="0">
                <a:latin typeface="Tahoma" panose="020B0604030504040204" pitchFamily="34" charset="0"/>
                <a:ea typeface="Tahoma" panose="020B0604030504040204" pitchFamily="34" charset="0"/>
                <a:cs typeface="Tahoma" panose="020B0604030504040204" pitchFamily="34" charset="0"/>
              </a:rPr>
              <a:t>barrio</a:t>
            </a:r>
          </a:p>
          <a:p>
            <a:pPr lvl="1" algn="just"/>
            <a:r>
              <a:rPr lang="es-EC" sz="2000" dirty="0" smtClean="0">
                <a:latin typeface="Tahoma" panose="020B0604030504040204" pitchFamily="34" charset="0"/>
                <a:ea typeface="Tahoma" panose="020B0604030504040204" pitchFamily="34" charset="0"/>
                <a:cs typeface="Tahoma" panose="020B0604030504040204" pitchFamily="34" charset="0"/>
              </a:rPr>
              <a:t>Parques </a:t>
            </a:r>
            <a:r>
              <a:rPr lang="es-EC" sz="2000" dirty="0">
                <a:latin typeface="Tahoma" panose="020B0604030504040204" pitchFamily="34" charset="0"/>
                <a:ea typeface="Tahoma" panose="020B0604030504040204" pitchFamily="34" charset="0"/>
                <a:cs typeface="Tahoma" panose="020B0604030504040204" pitchFamily="34" charset="0"/>
              </a:rPr>
              <a:t>de escala zonal: Parques que sirven a un conjunto de barrios, incluidos los parques </a:t>
            </a:r>
            <a:r>
              <a:rPr lang="es-EC" sz="2000" dirty="0" smtClean="0">
                <a:latin typeface="Tahoma" panose="020B0604030504040204" pitchFamily="34" charset="0"/>
                <a:ea typeface="Tahoma" panose="020B0604030504040204" pitchFamily="34" charset="0"/>
                <a:cs typeface="Tahoma" panose="020B0604030504040204" pitchFamily="34" charset="0"/>
              </a:rPr>
              <a:t>lineales</a:t>
            </a:r>
          </a:p>
          <a:p>
            <a:pPr lvl="1" algn="just"/>
            <a:r>
              <a:rPr lang="es-EC" sz="2000" dirty="0" smtClean="0">
                <a:latin typeface="Tahoma" panose="020B0604030504040204" pitchFamily="34" charset="0"/>
                <a:ea typeface="Tahoma" panose="020B0604030504040204" pitchFamily="34" charset="0"/>
                <a:cs typeface="Tahoma" panose="020B0604030504040204" pitchFamily="34" charset="0"/>
              </a:rPr>
              <a:t>Parques </a:t>
            </a:r>
            <a:r>
              <a:rPr lang="es-EC" sz="2000" dirty="0">
                <a:latin typeface="Tahoma" panose="020B0604030504040204" pitchFamily="34" charset="0"/>
                <a:ea typeface="Tahoma" panose="020B0604030504040204" pitchFamily="34" charset="0"/>
                <a:cs typeface="Tahoma" panose="020B0604030504040204" pitchFamily="34" charset="0"/>
              </a:rPr>
              <a:t>de escala urbana: Parques que sirven a la escala de </a:t>
            </a:r>
            <a:r>
              <a:rPr lang="es-EC" sz="2000" dirty="0" smtClean="0">
                <a:latin typeface="Tahoma" panose="020B0604030504040204" pitchFamily="34" charset="0"/>
                <a:ea typeface="Tahoma" panose="020B0604030504040204" pitchFamily="34" charset="0"/>
                <a:cs typeface="Tahoma" panose="020B0604030504040204" pitchFamily="34" charset="0"/>
              </a:rPr>
              <a:t>ciudad</a:t>
            </a:r>
          </a:p>
          <a:p>
            <a:pPr marL="0" indent="0" algn="just">
              <a:buNone/>
            </a:pPr>
            <a:endParaRPr lang="es-EC"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951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0608" y="270456"/>
            <a:ext cx="11552350" cy="6490952"/>
          </a:xfrm>
        </p:spPr>
        <p:txBody>
          <a:bodyPr>
            <a:normAutofit/>
          </a:bodyPr>
          <a:lstStyle/>
          <a:p>
            <a:pPr marL="0" lvl="0" indent="0" algn="just">
              <a:lnSpc>
                <a:spcPct val="100000"/>
              </a:lnSpc>
              <a:buNone/>
            </a:pPr>
            <a:r>
              <a:rPr lang="es-EC" b="1" dirty="0"/>
              <a:t>Medidas de </a:t>
            </a:r>
            <a:r>
              <a:rPr lang="es-EC" b="1" dirty="0" smtClean="0"/>
              <a:t>prevención</a:t>
            </a:r>
            <a:endParaRPr lang="es-EC" dirty="0" smtClean="0"/>
          </a:p>
          <a:p>
            <a:pPr algn="just">
              <a:lnSpc>
                <a:spcPct val="100000"/>
              </a:lnSpc>
            </a:pPr>
            <a:r>
              <a:rPr lang="es-EC" sz="2400" dirty="0"/>
              <a:t>Personas que no deberían hacer uso de los Parques y Espacios </a:t>
            </a:r>
            <a:r>
              <a:rPr lang="es-EC" sz="2400" dirty="0" smtClean="0"/>
              <a:t>Públicos</a:t>
            </a:r>
          </a:p>
          <a:p>
            <a:pPr lvl="1" algn="just">
              <a:lnSpc>
                <a:spcPct val="100000"/>
              </a:lnSpc>
            </a:pPr>
            <a:r>
              <a:rPr lang="es-ES" sz="2000" dirty="0" smtClean="0"/>
              <a:t>Personas que presenten sintomatología respiratoria y de los sentidos (tos, fiebre, dificultad al respirar, etc.), que pudiera estar asociada con el COVID-19.</a:t>
            </a:r>
          </a:p>
          <a:p>
            <a:pPr lvl="1" algn="just">
              <a:lnSpc>
                <a:spcPct val="100000"/>
              </a:lnSpc>
            </a:pPr>
            <a:r>
              <a:rPr lang="es-ES" sz="2000" dirty="0" smtClean="0"/>
              <a:t>Personas que se encuentren o hayan estado a cargo del cuidado de personas con síntomas respiratorios, casos confirmados, sospechosos y posibles de COVID-19 por un periodo de 14 a 21 días.</a:t>
            </a:r>
          </a:p>
          <a:p>
            <a:pPr lvl="1" algn="just">
              <a:lnSpc>
                <a:spcPct val="100000"/>
              </a:lnSpc>
            </a:pPr>
            <a:r>
              <a:rPr lang="es-ES" sz="2000" dirty="0" smtClean="0"/>
              <a:t>Personas que han estado en contacto estrecho o compartiendo un espacio físico sin guardar la distancia interpersonal con un caso confirmado de COVID-19, incluso en ausencia de síntomas, por un período de al menos 14 días.</a:t>
            </a:r>
          </a:p>
          <a:p>
            <a:pPr lvl="1" algn="just">
              <a:lnSpc>
                <a:spcPct val="100000"/>
              </a:lnSpc>
            </a:pPr>
            <a:r>
              <a:rPr lang="es-ES" sz="2000" dirty="0" smtClean="0"/>
              <a:t>Personas que no porten mascarillas.</a:t>
            </a:r>
          </a:p>
          <a:p>
            <a:pPr lvl="1" algn="just">
              <a:lnSpc>
                <a:spcPct val="100000"/>
              </a:lnSpc>
            </a:pPr>
            <a:r>
              <a:rPr lang="es-ES" sz="2000" dirty="0" smtClean="0"/>
              <a:t>Personas que pertenecen a grupos vulnerables:</a:t>
            </a:r>
          </a:p>
          <a:p>
            <a:pPr lvl="2" algn="just">
              <a:lnSpc>
                <a:spcPct val="100000"/>
              </a:lnSpc>
            </a:pPr>
            <a:r>
              <a:rPr lang="es-ES" sz="1800" dirty="0" smtClean="0"/>
              <a:t>Personas mayores a 55 años</a:t>
            </a:r>
          </a:p>
          <a:p>
            <a:pPr lvl="2" algn="just">
              <a:lnSpc>
                <a:spcPct val="100000"/>
              </a:lnSpc>
            </a:pPr>
            <a:r>
              <a:rPr lang="es-ES" sz="1800" dirty="0" smtClean="0"/>
              <a:t>Mujeres embarazadas.</a:t>
            </a:r>
          </a:p>
          <a:p>
            <a:pPr lvl="2" algn="just">
              <a:lnSpc>
                <a:spcPct val="100000"/>
              </a:lnSpc>
            </a:pPr>
            <a:r>
              <a:rPr lang="es-ES" sz="1800" dirty="0" smtClean="0"/>
              <a:t>Personas con comorbilidades asociadas como: enfermedades catastróficas, hipertensión arterial, enfermedades cardiovasculares, diabetes, enfermedad pulmonar crónica, insuficiencia renal, enfermedades auto inmunes e inmunodepresión.</a:t>
            </a:r>
          </a:p>
          <a:p>
            <a:pPr lvl="2" algn="just">
              <a:lnSpc>
                <a:spcPct val="100000"/>
              </a:lnSpc>
            </a:pPr>
            <a:r>
              <a:rPr lang="es-ES" sz="1800" dirty="0" smtClean="0"/>
              <a:t>Niños desde 0 a 12 años, mientras no se cambie a semáforo verde.</a:t>
            </a:r>
          </a:p>
          <a:p>
            <a:pPr lvl="1" algn="just">
              <a:lnSpc>
                <a:spcPct val="100000"/>
              </a:lnSpc>
            </a:pPr>
            <a:endParaRPr lang="es-EC" dirty="0"/>
          </a:p>
        </p:txBody>
      </p:sp>
    </p:spTree>
    <p:extLst>
      <p:ext uri="{BB962C8B-B14F-4D97-AF65-F5344CB8AC3E}">
        <p14:creationId xmlns:p14="http://schemas.microsoft.com/office/powerpoint/2010/main" val="146343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5" y="270456"/>
            <a:ext cx="11475076" cy="6490952"/>
          </a:xfrm>
        </p:spPr>
        <p:txBody>
          <a:bodyPr>
            <a:normAutofit/>
          </a:bodyPr>
          <a:lstStyle/>
          <a:p>
            <a:pPr marL="0" lvl="0" indent="0" algn="just">
              <a:buNone/>
            </a:pPr>
            <a:r>
              <a:rPr lang="es-EC" sz="3000" b="1" dirty="0"/>
              <a:t>Medidas </a:t>
            </a:r>
            <a:r>
              <a:rPr lang="es-EC" sz="3000" b="1" dirty="0" smtClean="0"/>
              <a:t>restrictivas</a:t>
            </a:r>
          </a:p>
          <a:p>
            <a:pPr marL="0" lvl="0" indent="0" algn="just">
              <a:buNone/>
            </a:pPr>
            <a:endParaRPr lang="es-EC" dirty="0" smtClean="0"/>
          </a:p>
          <a:p>
            <a:pPr algn="just">
              <a:lnSpc>
                <a:spcPct val="100000"/>
              </a:lnSpc>
            </a:pPr>
            <a:r>
              <a:rPr lang="es-EC" sz="2000" dirty="0" smtClean="0"/>
              <a:t>Monitorear </a:t>
            </a:r>
            <a:r>
              <a:rPr lang="es-EC" sz="2000" dirty="0"/>
              <a:t>aforo de parques para que se permita el distanciamiento.</a:t>
            </a:r>
          </a:p>
          <a:p>
            <a:pPr lvl="0" algn="just">
              <a:lnSpc>
                <a:spcPct val="100000"/>
              </a:lnSpc>
            </a:pPr>
            <a:r>
              <a:rPr lang="es-EC" sz="2000" dirty="0"/>
              <a:t>El uso de baterías sanitarias estará condicionado a la semaforización vigente, siendo permitido el uso únicamente con la semaforización verde.</a:t>
            </a:r>
          </a:p>
          <a:p>
            <a:pPr lvl="0" algn="just">
              <a:lnSpc>
                <a:spcPct val="100000"/>
              </a:lnSpc>
            </a:pPr>
            <a:r>
              <a:rPr lang="es-EC" sz="2000" dirty="0"/>
              <a:t>El uso de bebederos de uso comunitario queda suspendido.</a:t>
            </a:r>
          </a:p>
          <a:p>
            <a:pPr lvl="0" algn="just">
              <a:lnSpc>
                <a:spcPct val="100000"/>
              </a:lnSpc>
            </a:pPr>
            <a:r>
              <a:rPr lang="es-EC" sz="2000" dirty="0"/>
              <a:t>El comercio </a:t>
            </a:r>
            <a:r>
              <a:rPr lang="es-EC" sz="2000" dirty="0" smtClean="0"/>
              <a:t>ambulante </a:t>
            </a:r>
            <a:r>
              <a:rPr lang="es-EC" sz="2000" dirty="0"/>
              <a:t>estará condicionado a la semaforización vigente, siendo permitido el uso únicamente con la semaforización verde, siempre y cuando se emitan los permisos respectivos por parte de EMAC EP y Dirección de Control Municipal.</a:t>
            </a:r>
          </a:p>
          <a:p>
            <a:pPr lvl="0" algn="just">
              <a:lnSpc>
                <a:spcPct val="100000"/>
              </a:lnSpc>
            </a:pPr>
            <a:r>
              <a:rPr lang="es-EC" sz="2000" dirty="0"/>
              <a:t>Deportes grupales están prohibidos, sean estos: atléticos, pelota, de combate, de deslizamiento.</a:t>
            </a:r>
          </a:p>
          <a:p>
            <a:pPr lvl="0" algn="just">
              <a:lnSpc>
                <a:spcPct val="100000"/>
              </a:lnSpc>
            </a:pPr>
            <a:r>
              <a:rPr lang="es-EC" sz="2000" dirty="0"/>
              <a:t>El uso de parqueaderos deberá cumplir con el distanciamiento de 2,50 metros entre vehículos. </a:t>
            </a:r>
          </a:p>
          <a:p>
            <a:pPr lvl="0" algn="just">
              <a:lnSpc>
                <a:spcPct val="100000"/>
              </a:lnSpc>
            </a:pPr>
            <a:r>
              <a:rPr lang="es-EC" sz="2000" dirty="0"/>
              <a:t>Eventos públicos masivos, activaciones de marca y promoción, presentaciones teatrales, presentaciones callejeras de igual manera están prohibidas</a:t>
            </a:r>
            <a:r>
              <a:rPr lang="es-EC" sz="2000" dirty="0" smtClean="0"/>
              <a:t>.</a:t>
            </a:r>
            <a:endParaRPr lang="es-EC" sz="2000" dirty="0"/>
          </a:p>
        </p:txBody>
      </p:sp>
    </p:spTree>
    <p:extLst>
      <p:ext uri="{BB962C8B-B14F-4D97-AF65-F5344CB8AC3E}">
        <p14:creationId xmlns:p14="http://schemas.microsoft.com/office/powerpoint/2010/main" val="6413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5" y="270456"/>
            <a:ext cx="11462197" cy="6587544"/>
          </a:xfrm>
        </p:spPr>
        <p:txBody>
          <a:bodyPr>
            <a:normAutofit fontScale="47500" lnSpcReduction="20000"/>
          </a:bodyPr>
          <a:lstStyle/>
          <a:p>
            <a:pPr marL="0" lvl="0" indent="0" algn="just">
              <a:lnSpc>
                <a:spcPct val="120000"/>
              </a:lnSpc>
              <a:buNone/>
            </a:pPr>
            <a:r>
              <a:rPr lang="es-EC" sz="5100" b="1" dirty="0"/>
              <a:t>Medidas </a:t>
            </a:r>
            <a:r>
              <a:rPr lang="es-EC" sz="5100" b="1" dirty="0" smtClean="0"/>
              <a:t>restrictivas</a:t>
            </a:r>
          </a:p>
          <a:p>
            <a:pPr marL="0" lvl="0" indent="0" algn="just">
              <a:lnSpc>
                <a:spcPct val="120000"/>
              </a:lnSpc>
              <a:buNone/>
            </a:pPr>
            <a:endParaRPr lang="es-EC" dirty="0" smtClean="0"/>
          </a:p>
          <a:p>
            <a:pPr algn="just">
              <a:lnSpc>
                <a:spcPct val="120000"/>
              </a:lnSpc>
            </a:pPr>
            <a:r>
              <a:rPr lang="es-EC" sz="3300" dirty="0" smtClean="0"/>
              <a:t>Monitorear </a:t>
            </a:r>
            <a:r>
              <a:rPr lang="es-EC" sz="3300" dirty="0"/>
              <a:t>aforo de parques para que se permita el distanciamiento.</a:t>
            </a:r>
          </a:p>
          <a:p>
            <a:pPr lvl="0" algn="just">
              <a:lnSpc>
                <a:spcPct val="120000"/>
              </a:lnSpc>
            </a:pPr>
            <a:r>
              <a:rPr lang="es-EC" sz="3300" dirty="0"/>
              <a:t>El uso de baterías sanitarias estará condicionado a la semaforización vigente, siendo permitido el uso únicamente con la semaforización verde.</a:t>
            </a:r>
          </a:p>
          <a:p>
            <a:pPr lvl="0" algn="just">
              <a:lnSpc>
                <a:spcPct val="120000"/>
              </a:lnSpc>
            </a:pPr>
            <a:r>
              <a:rPr lang="es-EC" sz="3300" dirty="0"/>
              <a:t>El uso de bebederos de uso comunitario queda suspendido.</a:t>
            </a:r>
          </a:p>
          <a:p>
            <a:pPr lvl="0" algn="just">
              <a:lnSpc>
                <a:spcPct val="120000"/>
              </a:lnSpc>
            </a:pPr>
            <a:r>
              <a:rPr lang="es-EC" sz="3300" dirty="0"/>
              <a:t>El comercio </a:t>
            </a:r>
            <a:r>
              <a:rPr lang="es-EC" sz="3300" dirty="0" smtClean="0"/>
              <a:t>ambulante </a:t>
            </a:r>
            <a:r>
              <a:rPr lang="es-EC" sz="3300" dirty="0"/>
              <a:t>estará condicionado a la semaforización vigente, siendo permitido el uso únicamente con la semaforización verde, siempre y cuando se emitan los permisos respectivos por parte de EMAC EP y Dirección de Control Municipal.</a:t>
            </a:r>
          </a:p>
          <a:p>
            <a:pPr lvl="0" algn="just">
              <a:lnSpc>
                <a:spcPct val="120000"/>
              </a:lnSpc>
            </a:pPr>
            <a:r>
              <a:rPr lang="es-EC" sz="3300" dirty="0"/>
              <a:t>Deportes grupales están prohibidos, sean estos: atléticos, pelota, de combate, de deslizamiento.</a:t>
            </a:r>
          </a:p>
          <a:p>
            <a:pPr lvl="0" algn="just">
              <a:lnSpc>
                <a:spcPct val="120000"/>
              </a:lnSpc>
            </a:pPr>
            <a:r>
              <a:rPr lang="es-EC" sz="3300" dirty="0"/>
              <a:t>El uso de parqueaderos deberá cumplir con el distanciamiento de 2,50 metros entre vehículos. </a:t>
            </a:r>
          </a:p>
          <a:p>
            <a:pPr lvl="0" algn="just">
              <a:lnSpc>
                <a:spcPct val="120000"/>
              </a:lnSpc>
            </a:pPr>
            <a:r>
              <a:rPr lang="es-EC" sz="3300" dirty="0"/>
              <a:t>Eventos públicos masivos, activaciones de marca y promoción, presentaciones teatrales, presentaciones callejeras de igual manera están prohibidas</a:t>
            </a:r>
            <a:r>
              <a:rPr lang="es-EC" sz="3300" dirty="0" smtClean="0"/>
              <a:t>.</a:t>
            </a:r>
          </a:p>
          <a:p>
            <a:pPr lvl="0" algn="just">
              <a:lnSpc>
                <a:spcPct val="120000"/>
              </a:lnSpc>
            </a:pPr>
            <a:endParaRPr lang="es-EC" sz="2900" dirty="0" smtClean="0"/>
          </a:p>
          <a:p>
            <a:pPr marL="0" lvl="0" indent="0" algn="just">
              <a:lnSpc>
                <a:spcPct val="120000"/>
              </a:lnSpc>
              <a:buNone/>
            </a:pPr>
            <a:r>
              <a:rPr lang="es-EC" sz="5100" b="1" dirty="0" smtClean="0"/>
              <a:t>Uso de mobiliario urbano</a:t>
            </a:r>
          </a:p>
          <a:p>
            <a:pPr lvl="0" algn="just">
              <a:lnSpc>
                <a:spcPct val="120000"/>
              </a:lnSpc>
            </a:pPr>
            <a:r>
              <a:rPr lang="es-EC" sz="3400" dirty="0"/>
              <a:t>Se señalizará con cinta de peligro el mobiliario urbano que no está habilitado para su uso.</a:t>
            </a:r>
          </a:p>
          <a:p>
            <a:pPr lvl="0" algn="just">
              <a:lnSpc>
                <a:spcPct val="120000"/>
              </a:lnSpc>
            </a:pPr>
            <a:r>
              <a:rPr lang="es-EC" sz="3400" dirty="0"/>
              <a:t>Los juegos infantiles para niños, considerando que son grupo vulnerable no está autorizado su uso.</a:t>
            </a:r>
          </a:p>
          <a:p>
            <a:pPr lvl="0" algn="just">
              <a:lnSpc>
                <a:spcPct val="120000"/>
              </a:lnSpc>
            </a:pPr>
            <a:r>
              <a:rPr lang="es-EC" sz="3400" dirty="0"/>
              <a:t>Se deberá respetar el distanciamiento en bancas, privilegiando el espacio de quién ya se encuentre usando dicho mobiliario.</a:t>
            </a:r>
          </a:p>
          <a:p>
            <a:pPr marL="0" lvl="0" indent="0" algn="just">
              <a:lnSpc>
                <a:spcPct val="120000"/>
              </a:lnSpc>
              <a:buNone/>
            </a:pPr>
            <a:endParaRPr lang="es-EC" sz="3600" dirty="0"/>
          </a:p>
        </p:txBody>
      </p:sp>
    </p:spTree>
    <p:extLst>
      <p:ext uri="{BB962C8B-B14F-4D97-AF65-F5344CB8AC3E}">
        <p14:creationId xmlns:p14="http://schemas.microsoft.com/office/powerpoint/2010/main" val="217623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123" y="270456"/>
            <a:ext cx="11423561" cy="6490952"/>
          </a:xfrm>
        </p:spPr>
        <p:txBody>
          <a:bodyPr>
            <a:normAutofit fontScale="77500" lnSpcReduction="20000"/>
          </a:bodyPr>
          <a:lstStyle/>
          <a:p>
            <a:pPr marL="0" lvl="0" indent="0" algn="just">
              <a:lnSpc>
                <a:spcPct val="120000"/>
              </a:lnSpc>
              <a:buNone/>
            </a:pPr>
            <a:r>
              <a:rPr lang="es-EC" sz="3600" b="1" dirty="0"/>
              <a:t>Fases de reapertura progresiva de </a:t>
            </a:r>
            <a:r>
              <a:rPr lang="es-EC" sz="3600" b="1" dirty="0" smtClean="0"/>
              <a:t>parques</a:t>
            </a:r>
          </a:p>
          <a:p>
            <a:pPr algn="just">
              <a:lnSpc>
                <a:spcPct val="120000"/>
              </a:lnSpc>
            </a:pPr>
            <a:r>
              <a:rPr lang="es-EC" sz="3100" b="1" dirty="0" smtClean="0">
                <a:solidFill>
                  <a:srgbClr val="FF0000"/>
                </a:solidFill>
              </a:rPr>
              <a:t>Fase 1 – Semáforo ROJO</a:t>
            </a:r>
            <a:endParaRPr lang="es-EC" sz="3100" dirty="0">
              <a:solidFill>
                <a:srgbClr val="FF0000"/>
              </a:solidFill>
            </a:endParaRPr>
          </a:p>
          <a:p>
            <a:pPr lvl="1" algn="just">
              <a:lnSpc>
                <a:spcPct val="120000"/>
              </a:lnSpc>
            </a:pPr>
            <a:r>
              <a:rPr lang="es-EC" dirty="0" smtClean="0"/>
              <a:t>El </a:t>
            </a:r>
            <a:r>
              <a:rPr lang="es-EC" dirty="0"/>
              <a:t>uso de los parques Vecinales, Zonales y Urbanos no estará permitido, para ninguna actividad, y ningún ciudadano, sin considerar el toque de queda</a:t>
            </a:r>
            <a:r>
              <a:rPr lang="es-EC" dirty="0" smtClean="0"/>
              <a:t>.</a:t>
            </a:r>
          </a:p>
          <a:p>
            <a:pPr lvl="1" algn="just">
              <a:lnSpc>
                <a:spcPct val="120000"/>
              </a:lnSpc>
            </a:pPr>
            <a:endParaRPr lang="es-EC" dirty="0"/>
          </a:p>
          <a:p>
            <a:pPr lvl="0" algn="just">
              <a:lnSpc>
                <a:spcPct val="120000"/>
              </a:lnSpc>
            </a:pPr>
            <a:r>
              <a:rPr lang="es-EC" sz="3100" b="1" dirty="0" smtClean="0">
                <a:solidFill>
                  <a:srgbClr val="FFC000"/>
                </a:solidFill>
              </a:rPr>
              <a:t>Fase 2 – Semáforo AMARILLO</a:t>
            </a:r>
          </a:p>
          <a:p>
            <a:pPr lvl="1" algn="just">
              <a:lnSpc>
                <a:spcPct val="120000"/>
              </a:lnSpc>
            </a:pPr>
            <a:r>
              <a:rPr lang="es-ES" dirty="0" smtClean="0"/>
              <a:t>El cumplimiento del punto 7.1 (Medidas Restrictivas) es obligatorio en todos sus puntos. Considerando que la EMAC EP, operativamente no podrá restringir y señalizar todos los parques vecinales que se encuentran en esta categoría es responsabilidad de todos los ciudadanos su cumplimiento, no sobrepasando el 30% de su capacidad, para su uso.</a:t>
            </a:r>
          </a:p>
          <a:p>
            <a:pPr lvl="1" algn="just">
              <a:lnSpc>
                <a:spcPct val="120000"/>
              </a:lnSpc>
            </a:pPr>
            <a:r>
              <a:rPr lang="es-ES" dirty="0" smtClean="0"/>
              <a:t>No se permite el acceso de grupos vulnerables, y las personas que se contemplen en el punto 6.2 (</a:t>
            </a:r>
            <a:r>
              <a:rPr lang="es-EC" dirty="0" smtClean="0"/>
              <a:t>Personas que no deberían hacer uso de los Parques y Espacios Públicos) de </a:t>
            </a:r>
            <a:r>
              <a:rPr lang="es-ES" dirty="0" smtClean="0"/>
              <a:t>este protocolo. Durante la emergencia sanitaria se aconseja que el uso de los parques de escala vecinal sea exclusivo de la población en sus áreas de influencia directa, es decir en los barrios inmediatos.</a:t>
            </a:r>
          </a:p>
          <a:p>
            <a:pPr lvl="1" algn="just">
              <a:lnSpc>
                <a:spcPct val="120000"/>
              </a:lnSpc>
            </a:pPr>
            <a:r>
              <a:rPr lang="es-ES" dirty="0" smtClean="0"/>
              <a:t>Dentro de los parques zonales para este protocolo se considerara los parques lineales.</a:t>
            </a:r>
          </a:p>
          <a:p>
            <a:pPr lvl="1" algn="just">
              <a:lnSpc>
                <a:spcPct val="120000"/>
              </a:lnSpc>
            </a:pPr>
            <a:r>
              <a:rPr lang="es-EC" dirty="0"/>
              <a:t>La atención en los quioscos estará </a:t>
            </a:r>
            <a:r>
              <a:rPr lang="es-EC" dirty="0" smtClean="0"/>
              <a:t>condicionada a la semaforización vigente, siendo permitida la atención únicamente con la semaforización verde y en el caso que las condiciones existentes no constituyan un posible foco de afluencia y aglomeración</a:t>
            </a:r>
            <a:endParaRPr lang="es-ES" dirty="0" smtClean="0"/>
          </a:p>
          <a:p>
            <a:pPr lvl="0" algn="just"/>
            <a:endParaRPr lang="es-EC" sz="2900" dirty="0" smtClean="0"/>
          </a:p>
        </p:txBody>
      </p:sp>
    </p:spTree>
    <p:extLst>
      <p:ext uri="{BB962C8B-B14F-4D97-AF65-F5344CB8AC3E}">
        <p14:creationId xmlns:p14="http://schemas.microsoft.com/office/powerpoint/2010/main" val="328101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6365" y="270456"/>
            <a:ext cx="11449319" cy="6490952"/>
          </a:xfrm>
        </p:spPr>
        <p:txBody>
          <a:bodyPr>
            <a:normAutofit/>
          </a:bodyPr>
          <a:lstStyle/>
          <a:p>
            <a:pPr marL="0" lvl="0" indent="0" algn="just">
              <a:lnSpc>
                <a:spcPct val="100000"/>
              </a:lnSpc>
              <a:buNone/>
            </a:pPr>
            <a:r>
              <a:rPr lang="es-EC" sz="3000" b="1" dirty="0"/>
              <a:t>Fases de reapertura progresiva de </a:t>
            </a:r>
            <a:r>
              <a:rPr lang="es-EC" sz="3000" b="1" dirty="0" smtClean="0"/>
              <a:t>parques</a:t>
            </a:r>
          </a:p>
          <a:p>
            <a:pPr lvl="0" algn="just">
              <a:lnSpc>
                <a:spcPct val="100000"/>
              </a:lnSpc>
            </a:pPr>
            <a:r>
              <a:rPr lang="es-EC" sz="2600" b="1" dirty="0" smtClean="0">
                <a:solidFill>
                  <a:srgbClr val="FFC000"/>
                </a:solidFill>
              </a:rPr>
              <a:t>Fase 2 – Semáforo AMARILLO</a:t>
            </a:r>
          </a:p>
          <a:p>
            <a:pPr marL="0" lvl="0" indent="0" algn="just">
              <a:lnSpc>
                <a:spcPct val="100000"/>
              </a:lnSpc>
              <a:buNone/>
            </a:pPr>
            <a:endParaRPr lang="es-EC" sz="2600" b="1" dirty="0" smtClean="0">
              <a:solidFill>
                <a:srgbClr val="FFC000"/>
              </a:solidFill>
            </a:endParaRPr>
          </a:p>
          <a:p>
            <a:pPr lvl="1" algn="just">
              <a:lnSpc>
                <a:spcPct val="100000"/>
              </a:lnSpc>
            </a:pPr>
            <a:r>
              <a:rPr lang="es-ES" sz="2200" dirty="0" smtClean="0"/>
              <a:t>Horarios: Su uso estará permitido en función de lo estipulado por los horarios y toque de queda establecidos para este semáforo, por las autoridades y a las restricciones de movilidad que establezca el COE Nacional y Cantonal. Se recomienda un tiempo máximo de ocupación de treinta minutos para permitir que el aforo no alcance el 30 % de su ocupación, en lo que respecta a los parques de escala vecinal.</a:t>
            </a:r>
          </a:p>
          <a:p>
            <a:pPr lvl="1" algn="just">
              <a:lnSpc>
                <a:spcPct val="100000"/>
              </a:lnSpc>
            </a:pPr>
            <a:endParaRPr lang="es-ES" sz="2200" dirty="0" smtClean="0"/>
          </a:p>
          <a:p>
            <a:pPr lvl="1" algn="just">
              <a:lnSpc>
                <a:spcPct val="100000"/>
              </a:lnSpc>
            </a:pPr>
            <a:r>
              <a:rPr lang="es-ES" sz="2200" dirty="0" smtClean="0"/>
              <a:t>Actividades Permitidas: Caminata, Trote, Circulación peatonal, Actividad Lúdica, Estancia temporal, Recreación pasiva, Bicicleta (Camineras -Parques Zonales).</a:t>
            </a:r>
          </a:p>
          <a:p>
            <a:pPr lvl="1" algn="just">
              <a:lnSpc>
                <a:spcPct val="100000"/>
              </a:lnSpc>
            </a:pPr>
            <a:endParaRPr lang="es-ES" sz="2200" dirty="0" smtClean="0"/>
          </a:p>
          <a:p>
            <a:pPr lvl="1" algn="just">
              <a:lnSpc>
                <a:spcPct val="100000"/>
              </a:lnSpc>
            </a:pPr>
            <a:r>
              <a:rPr lang="es-ES" sz="2200" dirty="0" smtClean="0"/>
              <a:t>Actividades No Permitidas: Recreación activa o pasiva grupal, Uso de equipamiento infantil, </a:t>
            </a:r>
            <a:r>
              <a:rPr lang="es-ES" sz="2200" dirty="0" err="1" smtClean="0"/>
              <a:t>biosaludable</a:t>
            </a:r>
            <a:r>
              <a:rPr lang="es-ES" sz="2200" dirty="0" smtClean="0"/>
              <a:t> y de calistenia, Deportes grupales en canchas o área verde</a:t>
            </a:r>
          </a:p>
          <a:p>
            <a:pPr lvl="0" algn="just">
              <a:lnSpc>
                <a:spcPct val="100000"/>
              </a:lnSpc>
            </a:pPr>
            <a:endParaRPr lang="es-EC" sz="2900" dirty="0" smtClean="0"/>
          </a:p>
        </p:txBody>
      </p:sp>
    </p:spTree>
    <p:extLst>
      <p:ext uri="{BB962C8B-B14F-4D97-AF65-F5344CB8AC3E}">
        <p14:creationId xmlns:p14="http://schemas.microsoft.com/office/powerpoint/2010/main" val="46440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5" y="270456"/>
            <a:ext cx="11436440" cy="6490952"/>
          </a:xfrm>
        </p:spPr>
        <p:txBody>
          <a:bodyPr>
            <a:normAutofit fontScale="70000" lnSpcReduction="20000"/>
          </a:bodyPr>
          <a:lstStyle/>
          <a:p>
            <a:pPr marL="0" lvl="0" indent="0" algn="just">
              <a:lnSpc>
                <a:spcPct val="120000"/>
              </a:lnSpc>
              <a:buNone/>
            </a:pPr>
            <a:r>
              <a:rPr lang="es-EC" sz="4500" b="1" dirty="0"/>
              <a:t>Fases de reapertura progresiva de </a:t>
            </a:r>
            <a:r>
              <a:rPr lang="es-EC" sz="4500" b="1" dirty="0" smtClean="0"/>
              <a:t>parques</a:t>
            </a:r>
          </a:p>
          <a:p>
            <a:pPr lvl="0" algn="just">
              <a:lnSpc>
                <a:spcPct val="120000"/>
              </a:lnSpc>
            </a:pPr>
            <a:r>
              <a:rPr lang="es-EC" sz="3800" b="1" dirty="0" smtClean="0">
                <a:solidFill>
                  <a:srgbClr val="FFC000"/>
                </a:solidFill>
              </a:rPr>
              <a:t>Fase 2 – Semáforo AMARILLO</a:t>
            </a:r>
          </a:p>
          <a:p>
            <a:pPr lvl="1" algn="just">
              <a:lnSpc>
                <a:spcPct val="120000"/>
              </a:lnSpc>
            </a:pPr>
            <a:r>
              <a:rPr lang="es-EC" sz="2600" b="1" dirty="0" smtClean="0"/>
              <a:t>Parques urbanos:</a:t>
            </a:r>
          </a:p>
          <a:p>
            <a:pPr lvl="2" algn="just">
              <a:lnSpc>
                <a:spcPct val="120000"/>
              </a:lnSpc>
            </a:pPr>
            <a:r>
              <a:rPr lang="es-ES" sz="2900" dirty="0" smtClean="0"/>
              <a:t>Su uso estará permitido en función a su uso y de lo estipulado por los horarios de toque de queda establecidos para este semáforo, por las autoridades y a las restricciones de movilidad que establezca el COE Nacional y Cantonal. </a:t>
            </a:r>
          </a:p>
          <a:p>
            <a:pPr lvl="2" algn="just">
              <a:lnSpc>
                <a:spcPct val="120000"/>
              </a:lnSpc>
            </a:pPr>
            <a:r>
              <a:rPr lang="es-ES" sz="2900" dirty="0" smtClean="0"/>
              <a:t>1. Parque Paraíso - Apertura 15 de junio 2020 – Lunes a sábado</a:t>
            </a:r>
          </a:p>
          <a:p>
            <a:pPr lvl="3" algn="just">
              <a:lnSpc>
                <a:spcPct val="120000"/>
              </a:lnSpc>
            </a:pPr>
            <a:r>
              <a:rPr lang="es-ES" sz="2300" dirty="0" smtClean="0"/>
              <a:t>Hora apertura_06:00; Hora cierre_18:00</a:t>
            </a:r>
            <a:endParaRPr lang="es-ES" sz="2300" dirty="0"/>
          </a:p>
          <a:p>
            <a:pPr lvl="2" algn="just">
              <a:lnSpc>
                <a:spcPct val="120000"/>
              </a:lnSpc>
            </a:pPr>
            <a:r>
              <a:rPr lang="es-ES" sz="2900" dirty="0" smtClean="0"/>
              <a:t>2. Parque de la Madre – Apertura 15 de junio 2020 – Lunes a sábado</a:t>
            </a:r>
          </a:p>
          <a:p>
            <a:pPr lvl="3" algn="just">
              <a:lnSpc>
                <a:spcPct val="120000"/>
              </a:lnSpc>
            </a:pPr>
            <a:r>
              <a:rPr lang="es-ES" sz="2300" dirty="0" smtClean="0"/>
              <a:t>Hora apertura_06:00; Hora cierre_20:00</a:t>
            </a:r>
            <a:r>
              <a:rPr lang="es-ES" sz="2900" dirty="0" smtClean="0"/>
              <a:t>	</a:t>
            </a:r>
            <a:endParaRPr lang="es-ES" sz="2900" dirty="0"/>
          </a:p>
          <a:p>
            <a:pPr lvl="2" algn="just">
              <a:lnSpc>
                <a:spcPct val="120000"/>
              </a:lnSpc>
            </a:pPr>
            <a:r>
              <a:rPr lang="es-ES" sz="2900" dirty="0" smtClean="0"/>
              <a:t>3. Mega Parque </a:t>
            </a:r>
            <a:r>
              <a:rPr lang="es-ES" sz="2900" dirty="0" err="1" smtClean="0"/>
              <a:t>Tarqui</a:t>
            </a:r>
            <a:r>
              <a:rPr lang="es-ES" sz="2900" dirty="0" smtClean="0"/>
              <a:t> </a:t>
            </a:r>
            <a:r>
              <a:rPr lang="es-ES" sz="2900" dirty="0" err="1" smtClean="0"/>
              <a:t>Guzho</a:t>
            </a:r>
            <a:r>
              <a:rPr lang="es-ES" sz="2900" dirty="0" smtClean="0"/>
              <a:t> – Apertura 22 de junio 2020 – Lunes a sábado</a:t>
            </a:r>
          </a:p>
          <a:p>
            <a:pPr lvl="3" algn="just">
              <a:lnSpc>
                <a:spcPct val="120000"/>
              </a:lnSpc>
            </a:pPr>
            <a:r>
              <a:rPr lang="es-ES" sz="2300" dirty="0" smtClean="0"/>
              <a:t>Hora apertura_06:00; Hora cierre_20:00</a:t>
            </a:r>
            <a:endParaRPr lang="es-ES" sz="2300" dirty="0"/>
          </a:p>
          <a:p>
            <a:pPr lvl="2" algn="just">
              <a:lnSpc>
                <a:spcPct val="120000"/>
              </a:lnSpc>
            </a:pPr>
            <a:r>
              <a:rPr lang="es-ES" sz="2900" dirty="0" smtClean="0"/>
              <a:t>4. Mega Parque de la Luz </a:t>
            </a:r>
            <a:r>
              <a:rPr lang="es-ES" sz="2900" dirty="0" err="1" smtClean="0"/>
              <a:t>Wanacauri</a:t>
            </a:r>
            <a:r>
              <a:rPr lang="es-ES" sz="2900" dirty="0" smtClean="0"/>
              <a:t> y Mega Parque </a:t>
            </a:r>
            <a:r>
              <a:rPr lang="es-ES" sz="2900" dirty="0" err="1" smtClean="0"/>
              <a:t>Ictocruz</a:t>
            </a:r>
            <a:r>
              <a:rPr lang="es-ES" sz="2900" dirty="0" smtClean="0"/>
              <a:t> - Apertura 22 de junio 2020 – Lunes a sábado</a:t>
            </a:r>
          </a:p>
          <a:p>
            <a:pPr lvl="3" algn="just">
              <a:lnSpc>
                <a:spcPct val="120000"/>
              </a:lnSpc>
            </a:pPr>
            <a:r>
              <a:rPr lang="es-ES" sz="2300" dirty="0" smtClean="0"/>
              <a:t>Hora apertura_09:00; Hora cierre_17:00</a:t>
            </a:r>
            <a:endParaRPr lang="es-ES" sz="2300" dirty="0"/>
          </a:p>
          <a:p>
            <a:pPr lvl="2" algn="just">
              <a:lnSpc>
                <a:spcPct val="120000"/>
              </a:lnSpc>
            </a:pPr>
            <a:r>
              <a:rPr lang="es-ES" sz="2900" dirty="0" smtClean="0"/>
              <a:t>5. Parque Miraflores – Apertura 22 de julio 2020 – Lunes a sábado</a:t>
            </a:r>
          </a:p>
          <a:p>
            <a:pPr lvl="3" algn="just">
              <a:lnSpc>
                <a:spcPct val="120000"/>
              </a:lnSpc>
            </a:pPr>
            <a:r>
              <a:rPr lang="es-ES" sz="2300" dirty="0" smtClean="0"/>
              <a:t>Hora apertura_06:00; Hora cierre_18:00</a:t>
            </a:r>
          </a:p>
          <a:p>
            <a:pPr lvl="1" algn="just">
              <a:lnSpc>
                <a:spcPct val="120000"/>
              </a:lnSpc>
            </a:pPr>
            <a:endParaRPr lang="es-EC" sz="2500" dirty="0" smtClean="0"/>
          </a:p>
        </p:txBody>
      </p:sp>
    </p:spTree>
    <p:extLst>
      <p:ext uri="{BB962C8B-B14F-4D97-AF65-F5344CB8AC3E}">
        <p14:creationId xmlns:p14="http://schemas.microsoft.com/office/powerpoint/2010/main" val="210220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3486" y="270456"/>
            <a:ext cx="11487955" cy="6490952"/>
          </a:xfrm>
        </p:spPr>
        <p:txBody>
          <a:bodyPr>
            <a:normAutofit fontScale="92500" lnSpcReduction="20000"/>
          </a:bodyPr>
          <a:lstStyle/>
          <a:p>
            <a:pPr marL="0" lvl="0" indent="0" algn="just">
              <a:lnSpc>
                <a:spcPct val="110000"/>
              </a:lnSpc>
              <a:buNone/>
            </a:pPr>
            <a:r>
              <a:rPr lang="es-EC" sz="3000" b="1" dirty="0"/>
              <a:t>Fases de reapertura progresiva de </a:t>
            </a:r>
            <a:r>
              <a:rPr lang="es-EC" sz="3000" b="1" dirty="0" smtClean="0"/>
              <a:t>parques</a:t>
            </a:r>
          </a:p>
          <a:p>
            <a:pPr lvl="0" algn="just">
              <a:lnSpc>
                <a:spcPct val="110000"/>
              </a:lnSpc>
            </a:pPr>
            <a:r>
              <a:rPr lang="es-EC" sz="2600" b="1" dirty="0" smtClean="0">
                <a:solidFill>
                  <a:srgbClr val="00B050"/>
                </a:solidFill>
              </a:rPr>
              <a:t>Fase 2 – Semáforo VERDE</a:t>
            </a:r>
          </a:p>
          <a:p>
            <a:pPr marL="0" lvl="0" indent="0" algn="just">
              <a:lnSpc>
                <a:spcPct val="110000"/>
              </a:lnSpc>
              <a:buNone/>
            </a:pPr>
            <a:endParaRPr lang="es-EC" sz="2200" b="1" dirty="0" smtClean="0">
              <a:solidFill>
                <a:srgbClr val="00B050"/>
              </a:solidFill>
            </a:endParaRPr>
          </a:p>
          <a:p>
            <a:pPr lvl="1" algn="just">
              <a:lnSpc>
                <a:spcPct val="110000"/>
              </a:lnSpc>
            </a:pPr>
            <a:r>
              <a:rPr lang="es-EC" sz="2200" dirty="0"/>
              <a:t>Para esta fase los horarios serán los mismos para la apertura y cierre, en lo que respecta a los días se definirá según las medidas del COE Nacional y Cantonal, según dispongan las autoridades </a:t>
            </a:r>
            <a:r>
              <a:rPr lang="es-EC" sz="2200" dirty="0" smtClean="0"/>
              <a:t>competentes.</a:t>
            </a:r>
          </a:p>
          <a:p>
            <a:pPr lvl="1" algn="just">
              <a:lnSpc>
                <a:spcPct val="110000"/>
              </a:lnSpc>
            </a:pPr>
            <a:r>
              <a:rPr lang="es-EC" sz="2200" dirty="0" smtClean="0"/>
              <a:t>En </a:t>
            </a:r>
            <a:r>
              <a:rPr lang="es-EC" sz="2200" dirty="0"/>
              <a:t>esta fase se permitirá el acceso de niños desde 0 a 12 años, acompañados de un adulto responsable y con el uso correcto de </a:t>
            </a:r>
            <a:r>
              <a:rPr lang="es-EC" sz="2200" dirty="0" smtClean="0"/>
              <a:t>mascarillas.</a:t>
            </a:r>
          </a:p>
          <a:p>
            <a:pPr lvl="1" algn="just">
              <a:lnSpc>
                <a:spcPct val="110000"/>
              </a:lnSpc>
            </a:pPr>
            <a:r>
              <a:rPr lang="es-EC" sz="2200" dirty="0" smtClean="0"/>
              <a:t>El </a:t>
            </a:r>
            <a:r>
              <a:rPr lang="es-EC" sz="2200" dirty="0"/>
              <a:t>aforo del parque podrá permitirse hasta un 50% de acuerdo a lo establecido por las autoridades </a:t>
            </a:r>
            <a:r>
              <a:rPr lang="es-EC" sz="2200" dirty="0" smtClean="0"/>
              <a:t>competentes.</a:t>
            </a:r>
          </a:p>
          <a:p>
            <a:pPr marL="457200" lvl="1" indent="0" algn="just">
              <a:lnSpc>
                <a:spcPct val="110000"/>
              </a:lnSpc>
              <a:buNone/>
            </a:pPr>
            <a:endParaRPr lang="es-EC" sz="2200" dirty="0"/>
          </a:p>
          <a:p>
            <a:pPr algn="just">
              <a:lnSpc>
                <a:spcPct val="110000"/>
              </a:lnSpc>
            </a:pPr>
            <a:r>
              <a:rPr lang="es-EC" sz="2200" b="1" dirty="0" smtClean="0"/>
              <a:t>Actividades Permitidas:</a:t>
            </a:r>
          </a:p>
          <a:p>
            <a:pPr lvl="1" algn="just">
              <a:lnSpc>
                <a:spcPct val="110000"/>
              </a:lnSpc>
            </a:pPr>
            <a:r>
              <a:rPr lang="es-EC" sz="2200" dirty="0" smtClean="0"/>
              <a:t>Además </a:t>
            </a:r>
            <a:r>
              <a:rPr lang="es-EC" sz="2200" dirty="0"/>
              <a:t>de las actividades autorizadas en la fase 2 se </a:t>
            </a:r>
            <a:r>
              <a:rPr lang="es-EC" sz="2200" dirty="0" err="1" smtClean="0"/>
              <a:t>reaperturan</a:t>
            </a:r>
            <a:r>
              <a:rPr lang="es-EC" sz="2200" dirty="0" smtClean="0"/>
              <a:t> </a:t>
            </a:r>
            <a:r>
              <a:rPr lang="es-EC" sz="2200" dirty="0"/>
              <a:t>los </a:t>
            </a:r>
            <a:r>
              <a:rPr lang="es-EC" sz="2200" dirty="0" smtClean="0"/>
              <a:t>servicios:</a:t>
            </a:r>
          </a:p>
          <a:p>
            <a:pPr lvl="1" algn="just">
              <a:lnSpc>
                <a:spcPct val="110000"/>
              </a:lnSpc>
            </a:pPr>
            <a:r>
              <a:rPr lang="es-EC" sz="2200" dirty="0" smtClean="0"/>
              <a:t>Baterías </a:t>
            </a:r>
            <a:r>
              <a:rPr lang="es-EC" sz="2200" dirty="0"/>
              <a:t>sanitarias en horarios de 8:00 a 17:00 horas, esto considerando la desinfección de las mismas. </a:t>
            </a:r>
          </a:p>
          <a:p>
            <a:pPr lvl="1" algn="just">
              <a:lnSpc>
                <a:spcPct val="110000"/>
              </a:lnSpc>
            </a:pPr>
            <a:r>
              <a:rPr lang="es-EC" sz="2200" dirty="0" smtClean="0"/>
              <a:t>Uso </a:t>
            </a:r>
            <a:r>
              <a:rPr lang="es-EC" sz="2200" dirty="0"/>
              <a:t>de equipamiento </a:t>
            </a:r>
            <a:r>
              <a:rPr lang="es-EC" sz="2200" dirty="0" err="1"/>
              <a:t>biosaludable</a:t>
            </a:r>
            <a:r>
              <a:rPr lang="es-EC" sz="2200" dirty="0"/>
              <a:t> y de calistenia, juegos </a:t>
            </a:r>
            <a:r>
              <a:rPr lang="es-EC" sz="2200" dirty="0" smtClean="0"/>
              <a:t>infantiles.</a:t>
            </a:r>
          </a:p>
          <a:p>
            <a:pPr lvl="1" algn="just">
              <a:lnSpc>
                <a:spcPct val="110000"/>
              </a:lnSpc>
            </a:pPr>
            <a:r>
              <a:rPr lang="es-EC" sz="2200" dirty="0" smtClean="0"/>
              <a:t>Estas </a:t>
            </a:r>
            <a:r>
              <a:rPr lang="es-EC" sz="2200" dirty="0"/>
              <a:t>actividades de igual manera mantendrán carga reducida, para no superar el aforo total del parque, así como deberán cumplir con las medidas de prevención dispuestas como el distanciamiento, de bioseguridad y lo expuesto en este </a:t>
            </a:r>
            <a:r>
              <a:rPr lang="es-EC" sz="2200" dirty="0" smtClean="0"/>
              <a:t>protocolo.</a:t>
            </a:r>
          </a:p>
          <a:p>
            <a:pPr lvl="1" algn="just">
              <a:lnSpc>
                <a:spcPct val="110000"/>
              </a:lnSpc>
            </a:pPr>
            <a:endParaRPr lang="es-EC" sz="2500" dirty="0" smtClean="0"/>
          </a:p>
        </p:txBody>
      </p:sp>
    </p:spTree>
    <p:extLst>
      <p:ext uri="{BB962C8B-B14F-4D97-AF65-F5344CB8AC3E}">
        <p14:creationId xmlns:p14="http://schemas.microsoft.com/office/powerpoint/2010/main" val="42033929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10677</TotalTime>
  <Words>1226</Words>
  <Application>Microsoft Office PowerPoint</Application>
  <PresentationFormat>Panorámica</PresentationFormat>
  <Paragraphs>99</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Tahoma</vt:lpstr>
      <vt:lpstr>Tema de Office</vt:lpstr>
      <vt:lpstr>PROTOCOLO PARA LA REAPERTURA DE PARQUES EN EL CANTÓN CUENCA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Nelson Filipe Dias Vidal</dc:creator>
  <cp:lastModifiedBy>Nelson Filipe Dias Vidal</cp:lastModifiedBy>
  <cp:revision>91</cp:revision>
  <dcterms:created xsi:type="dcterms:W3CDTF">2019-10-01T22:19:03Z</dcterms:created>
  <dcterms:modified xsi:type="dcterms:W3CDTF">2020-09-11T21:50:15Z</dcterms:modified>
</cp:coreProperties>
</file>